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notesMasterIdLst>
    <p:notesMasterId r:id="rId21"/>
  </p:notesMasterIdLst>
  <p:sldIdLst>
    <p:sldId id="256" r:id="rId2"/>
    <p:sldId id="257" r:id="rId3"/>
    <p:sldId id="259" r:id="rId4"/>
    <p:sldId id="274" r:id="rId5"/>
    <p:sldId id="260" r:id="rId6"/>
    <p:sldId id="258" r:id="rId7"/>
    <p:sldId id="262" r:id="rId8"/>
    <p:sldId id="263" r:id="rId9"/>
    <p:sldId id="275" r:id="rId10"/>
    <p:sldId id="261" r:id="rId11"/>
    <p:sldId id="264" r:id="rId12"/>
    <p:sldId id="272" r:id="rId13"/>
    <p:sldId id="265" r:id="rId14"/>
    <p:sldId id="269" r:id="rId15"/>
    <p:sldId id="271" r:id="rId16"/>
    <p:sldId id="270" r:id="rId17"/>
    <p:sldId id="266" r:id="rId18"/>
    <p:sldId id="267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4E00"/>
    <a:srgbClr val="677119"/>
    <a:srgbClr val="4148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60"/>
  </p:normalViewPr>
  <p:slideViewPr>
    <p:cSldViewPr>
      <p:cViewPr varScale="1">
        <p:scale>
          <a:sx n="116" d="100"/>
          <a:sy n="116" d="100"/>
        </p:scale>
        <p:origin x="40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g>
</file>

<file path=ppt/media/image3.png>
</file>

<file path=ppt/media/image4.jpe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F56FA6-F2D1-4B53-BBF3-4B883B4C78A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31E268-5CC9-4BC4-B1E4-D8B9372BC4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99310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1E268-5CC9-4BC4-B1E4-D8B9372BC4A8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78299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1E268-5CC9-4BC4-B1E4-D8B9372BC4A8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59363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1E268-5CC9-4BC4-B1E4-D8B9372BC4A8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6275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1E268-5CC9-4BC4-B1E4-D8B9372BC4A8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1976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1E268-5CC9-4BC4-B1E4-D8B9372BC4A8}" type="slidenum">
              <a:rPr lang="en-SG" smtClean="0"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40916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29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80919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6878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3086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63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54117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9700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4578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6186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6003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9591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4F328F7-2B06-4924-B4F2-7DEC5D7A1107}" type="datetimeFigureOut">
              <a:rPr lang="en-SG" smtClean="0"/>
              <a:t>2/5/2015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AF92BE75-749B-4706-9AFE-35175C1BC93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55976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3552" y="2564904"/>
            <a:ext cx="8077284" cy="1134716"/>
          </a:xfrm>
        </p:spPr>
        <p:txBody>
          <a:bodyPr>
            <a:normAutofit/>
          </a:bodyPr>
          <a:lstStyle/>
          <a:p>
            <a:r>
              <a:rPr lang="en-SG" dirty="0">
                <a:latin typeface="Eras Light ITC" panose="020B0402030504020804" pitchFamily="34" charset="0"/>
              </a:rPr>
              <a:t>LITTLE BIG WORLD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769027"/>
            <a:ext cx="8767860" cy="1028125"/>
          </a:xfrm>
        </p:spPr>
        <p:txBody>
          <a:bodyPr>
            <a:normAutofit/>
          </a:bodyPr>
          <a:lstStyle/>
          <a:p>
            <a:pPr algn="ctr"/>
            <a:r>
              <a:rPr lang="en-SG" sz="5400" dirty="0"/>
              <a:t>FYP2</a:t>
            </a:r>
          </a:p>
        </p:txBody>
      </p:sp>
    </p:spTree>
    <p:extLst>
      <p:ext uri="{BB962C8B-B14F-4D97-AF65-F5344CB8AC3E}">
        <p14:creationId xmlns:p14="http://schemas.microsoft.com/office/powerpoint/2010/main" val="82338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"/>
            <a:ext cx="12192000" cy="65913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5680" y="2348880"/>
            <a:ext cx="6048672" cy="403860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chemeClr val="bg1"/>
                </a:solidFill>
              </a:rPr>
              <a:t>Uncommon </a:t>
            </a:r>
            <a:r>
              <a:rPr lang="en-SG" sz="2400" dirty="0">
                <a:solidFill>
                  <a:schemeClr val="bg1"/>
                </a:solidFill>
              </a:rPr>
              <a:t>perspective for player </a:t>
            </a:r>
            <a:r>
              <a:rPr lang="en-SG" sz="2400" dirty="0" smtClean="0">
                <a:solidFill>
                  <a:schemeClr val="bg1"/>
                </a:solidFill>
              </a:rPr>
              <a:t>         (</a:t>
            </a:r>
            <a:r>
              <a:rPr lang="en-SG" sz="2400" dirty="0">
                <a:solidFill>
                  <a:schemeClr val="bg1"/>
                </a:solidFill>
              </a:rPr>
              <a:t>role playing as little creature)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24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chemeClr val="bg1"/>
                </a:solidFill>
              </a:rPr>
              <a:t>Stealth, puzzle game in a house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2400" dirty="0" smtClean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chemeClr val="bg1"/>
                </a:solidFill>
              </a:rPr>
              <a:t>Various ways to achieve tasks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24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chemeClr val="bg1"/>
                </a:solidFill>
              </a:rPr>
              <a:t>Familiar world setting, allowing easier immersion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2400" dirty="0">
              <a:solidFill>
                <a:schemeClr val="bg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3384376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The USPs</a:t>
            </a: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2306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6264696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Level Design Concept</a:t>
            </a:r>
            <a:endParaRPr lang="en-SG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552" y="1645944"/>
            <a:ext cx="7802880" cy="48996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7319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SG" sz="2800" dirty="0" smtClean="0">
                <a:solidFill>
                  <a:srgbClr val="7F4E00"/>
                </a:solidFill>
              </a:rPr>
              <a:t>Game divided into ‘Chapters’ 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2400" dirty="0" smtClean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800" dirty="0" smtClean="0">
                <a:solidFill>
                  <a:srgbClr val="7F4E00"/>
                </a:solidFill>
              </a:rPr>
              <a:t>Each chapter takes place in a part of the house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2400" dirty="0" smtClean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800" dirty="0" smtClean="0">
                <a:solidFill>
                  <a:srgbClr val="7F4E00"/>
                </a:solidFill>
              </a:rPr>
              <a:t>Upon completing a goal in a chapter, players would unlock and move on to the following chapter </a:t>
            </a:r>
            <a:endParaRPr lang="en-SG" sz="2800" dirty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SG" sz="2400" dirty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800" dirty="0">
                <a:solidFill>
                  <a:srgbClr val="7F4E00"/>
                </a:solidFill>
              </a:rPr>
              <a:t>First </a:t>
            </a:r>
            <a:r>
              <a:rPr lang="en-SG" sz="2800" dirty="0" smtClean="0">
                <a:solidFill>
                  <a:srgbClr val="7F4E00"/>
                </a:solidFill>
              </a:rPr>
              <a:t>chapter shows players </a:t>
            </a:r>
            <a:r>
              <a:rPr lang="en-SG" sz="2800" dirty="0">
                <a:solidFill>
                  <a:srgbClr val="7F4E00"/>
                </a:solidFill>
              </a:rPr>
              <a:t>the </a:t>
            </a:r>
            <a:r>
              <a:rPr lang="en-SG" sz="2800" dirty="0" smtClean="0">
                <a:solidFill>
                  <a:srgbClr val="7F4E00"/>
                </a:solidFill>
              </a:rPr>
              <a:t>ropes</a:t>
            </a:r>
            <a:endParaRPr lang="en-SG" sz="2800" dirty="0">
              <a:solidFill>
                <a:srgbClr val="7F4E0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4176464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Level Design</a:t>
            </a: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83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2057400"/>
            <a:ext cx="5889104" cy="40386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SG" sz="3200" b="1" dirty="0" smtClean="0">
                <a:solidFill>
                  <a:srgbClr val="7F4E00"/>
                </a:solidFill>
              </a:rPr>
              <a:t>Planned Goals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SG" sz="2800" dirty="0" smtClean="0">
                <a:solidFill>
                  <a:srgbClr val="7F4E00"/>
                </a:solidFill>
              </a:rPr>
              <a:t>Creating of tools </a:t>
            </a:r>
            <a:r>
              <a:rPr lang="en-SG" sz="2800" dirty="0">
                <a:solidFill>
                  <a:srgbClr val="7F4E00"/>
                </a:solidFill>
              </a:rPr>
              <a:t>	</a:t>
            </a:r>
            <a:r>
              <a:rPr lang="en-SG" sz="2800" dirty="0" smtClean="0">
                <a:solidFill>
                  <a:srgbClr val="7F4E00"/>
                </a:solidFill>
              </a:rPr>
              <a:t>	         </a:t>
            </a:r>
            <a:r>
              <a:rPr lang="en-SG" sz="2000" dirty="0" smtClean="0">
                <a:solidFill>
                  <a:srgbClr val="7F4E00"/>
                </a:solidFill>
              </a:rPr>
              <a:t>(e.g. grappling hook, parachute, etc.)</a:t>
            </a:r>
            <a:endParaRPr lang="en-SG" sz="2800" dirty="0" smtClean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SG" sz="1400" dirty="0" smtClean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800" dirty="0" smtClean="0">
                <a:solidFill>
                  <a:srgbClr val="7F4E00"/>
                </a:solidFill>
              </a:rPr>
              <a:t>Reaching </a:t>
            </a:r>
            <a:r>
              <a:rPr lang="en-SG" sz="2800" dirty="0">
                <a:solidFill>
                  <a:srgbClr val="7F4E00"/>
                </a:solidFill>
              </a:rPr>
              <a:t>to </a:t>
            </a:r>
            <a:r>
              <a:rPr lang="en-SG" sz="2800" dirty="0" smtClean="0">
                <a:solidFill>
                  <a:srgbClr val="7F4E00"/>
                </a:solidFill>
              </a:rPr>
              <a:t>food storage location </a:t>
            </a:r>
            <a:r>
              <a:rPr lang="en-SG" sz="2000" dirty="0" smtClean="0">
                <a:solidFill>
                  <a:srgbClr val="7F4E00"/>
                </a:solidFill>
              </a:rPr>
              <a:t>(e.g. fridge/cupboards)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1400" dirty="0" smtClean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800" dirty="0" smtClean="0">
                <a:solidFill>
                  <a:srgbClr val="7F4E00"/>
                </a:solidFill>
              </a:rPr>
              <a:t>Retrieving of food to Eddy’s home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4176464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Level Design</a:t>
            </a:r>
            <a:endParaRPr lang="en-SG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105" y="2744552"/>
            <a:ext cx="4735479" cy="26642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10272464" y="5444646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i="1" dirty="0" smtClean="0">
                <a:solidFill>
                  <a:srgbClr val="44546A"/>
                </a:solidFill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“Retrieving sugar”</a:t>
            </a:r>
            <a:endParaRPr lang="en-SG" sz="1400" i="1" dirty="0">
              <a:solidFill>
                <a:srgbClr val="44546A"/>
              </a:solidFill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57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424" y="2057400"/>
            <a:ext cx="10281591" cy="4467944"/>
          </a:xfrm>
        </p:spPr>
        <p:txBody>
          <a:bodyPr>
            <a:noAutofit/>
          </a:bodyPr>
          <a:lstStyle/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rgbClr val="7F4E00"/>
                </a:solidFill>
              </a:rPr>
              <a:t>Stimulate a unique </a:t>
            </a:r>
            <a:r>
              <a:rPr lang="en-SG" sz="2400" dirty="0">
                <a:solidFill>
                  <a:srgbClr val="7F4E00"/>
                </a:solidFill>
              </a:rPr>
              <a:t>perspective for </a:t>
            </a:r>
            <a:r>
              <a:rPr lang="en-SG" sz="2400" dirty="0" smtClean="0">
                <a:solidFill>
                  <a:srgbClr val="7F4E00"/>
                </a:solidFill>
              </a:rPr>
              <a:t>players</a:t>
            </a:r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n-SG" sz="100" dirty="0" smtClean="0">
              <a:solidFill>
                <a:srgbClr val="7F4E00"/>
              </a:solidFill>
            </a:endParaRPr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n-SG" sz="1000" dirty="0">
              <a:solidFill>
                <a:srgbClr val="7F4E00"/>
              </a:solidFill>
            </a:endParaRPr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rgbClr val="7F4E00"/>
                </a:solidFill>
              </a:rPr>
              <a:t>Promote player’s creativity &amp; resourcefulness 		               	          on their approach to the objectives</a:t>
            </a:r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n-SG" sz="100" dirty="0" smtClean="0">
              <a:solidFill>
                <a:srgbClr val="7F4E00"/>
              </a:solidFill>
            </a:endParaRPr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n-SG" sz="1000" dirty="0" smtClean="0">
              <a:solidFill>
                <a:srgbClr val="7F4E00"/>
              </a:solidFill>
            </a:endParaRPr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n-SG" sz="1000" dirty="0">
              <a:solidFill>
                <a:srgbClr val="7F4E00"/>
              </a:solidFill>
            </a:endParaRPr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rgbClr val="7F4E00"/>
                </a:solidFill>
              </a:rPr>
              <a:t>Promote </a:t>
            </a:r>
            <a:r>
              <a:rPr lang="en-SG" sz="2400" dirty="0">
                <a:solidFill>
                  <a:srgbClr val="7F4E00"/>
                </a:solidFill>
              </a:rPr>
              <a:t>concentration </a:t>
            </a:r>
            <a:r>
              <a:rPr lang="en-SG" sz="2400" dirty="0" smtClean="0">
                <a:solidFill>
                  <a:srgbClr val="7F4E00"/>
                </a:solidFill>
              </a:rPr>
              <a:t>&amp; calmness </a:t>
            </a:r>
            <a:r>
              <a:rPr lang="en-SG" sz="2400" dirty="0">
                <a:solidFill>
                  <a:srgbClr val="7F4E00"/>
                </a:solidFill>
              </a:rPr>
              <a:t>by letting player walk on a </a:t>
            </a:r>
            <a:r>
              <a:rPr lang="en-SG" sz="2400" dirty="0" smtClean="0">
                <a:solidFill>
                  <a:srgbClr val="7F4E00"/>
                </a:solidFill>
              </a:rPr>
              <a:t>tightrope, surviving while completing tasks</a:t>
            </a:r>
          </a:p>
          <a:p>
            <a:pPr>
              <a:buSzPct val="100000"/>
              <a:buFont typeface="Wingdings" panose="05000000000000000000" pitchFamily="2" charset="2"/>
              <a:buChar char="§"/>
            </a:pPr>
            <a:endParaRPr lang="en-SG" sz="100" dirty="0">
              <a:solidFill>
                <a:srgbClr val="7F4E00"/>
              </a:solidFill>
            </a:endParaRPr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rgbClr val="7F4E00"/>
                </a:solidFill>
              </a:rPr>
              <a:t>Promote </a:t>
            </a:r>
            <a:r>
              <a:rPr lang="en-SG" sz="2400" dirty="0">
                <a:solidFill>
                  <a:srgbClr val="7F4E00"/>
                </a:solidFill>
              </a:rPr>
              <a:t>awareness of how small human is to the </a:t>
            </a:r>
            <a:r>
              <a:rPr lang="en-SG" sz="2400" dirty="0" smtClean="0">
                <a:solidFill>
                  <a:srgbClr val="7F4E00"/>
                </a:solidFill>
              </a:rPr>
              <a:t>world</a:t>
            </a:r>
            <a:endParaRPr lang="en-SG" sz="2400" dirty="0">
              <a:solidFill>
                <a:srgbClr val="7F4E0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4392488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The Intention</a:t>
            </a:r>
            <a:endParaRPr lang="en-SG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160" y="1628800"/>
            <a:ext cx="4183523" cy="23530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9264352" y="3996948"/>
            <a:ext cx="2617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i="1" dirty="0" smtClean="0">
                <a:solidFill>
                  <a:srgbClr val="44546A"/>
                </a:solidFill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“Resourcefulness in overcoming obstacles”</a:t>
            </a:r>
            <a:endParaRPr lang="en-SG" sz="1400" i="1" dirty="0">
              <a:solidFill>
                <a:srgbClr val="44546A"/>
              </a:solidFill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16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0"/>
            <a:ext cx="9872871" cy="4179912"/>
          </a:xfrm>
        </p:spPr>
        <p:txBody>
          <a:bodyPr>
            <a:normAutofit fontScale="92500" lnSpcReduction="10000"/>
          </a:bodyPr>
          <a:lstStyle/>
          <a:p>
            <a:pPr marL="550926" indent="-514350">
              <a:buSzPct val="100000"/>
              <a:buFont typeface="Wingdings" panose="05000000000000000000" pitchFamily="2" charset="2"/>
              <a:buChar char="§"/>
            </a:pPr>
            <a:r>
              <a:rPr lang="en-SG" sz="3200" dirty="0" smtClean="0">
                <a:solidFill>
                  <a:srgbClr val="7F4E00"/>
                </a:solidFill>
              </a:rPr>
              <a:t>Social </a:t>
            </a:r>
            <a:r>
              <a:rPr lang="en-SG" sz="3200" dirty="0">
                <a:solidFill>
                  <a:srgbClr val="7F4E00"/>
                </a:solidFill>
              </a:rPr>
              <a:t>Media </a:t>
            </a:r>
            <a:r>
              <a:rPr lang="en-SG" sz="3200" dirty="0" smtClean="0">
                <a:solidFill>
                  <a:srgbClr val="7F4E00"/>
                </a:solidFill>
              </a:rPr>
              <a:t>Connect</a:t>
            </a:r>
          </a:p>
          <a:p>
            <a:pPr marL="550926" indent="-514350">
              <a:buSzPct val="100000"/>
              <a:buFont typeface="Wingdings" panose="05000000000000000000" pitchFamily="2" charset="2"/>
              <a:buChar char="§"/>
            </a:pPr>
            <a:endParaRPr lang="en-SG" sz="3200" dirty="0">
              <a:solidFill>
                <a:srgbClr val="7F4E00"/>
              </a:solidFill>
            </a:endParaRPr>
          </a:p>
          <a:p>
            <a:pPr marL="550926" indent="-514350">
              <a:buSzPct val="100000"/>
              <a:buFont typeface="Wingdings" panose="05000000000000000000" pitchFamily="2" charset="2"/>
              <a:buChar char="§"/>
            </a:pPr>
            <a:r>
              <a:rPr lang="en-SG" sz="3200" dirty="0" smtClean="0">
                <a:solidFill>
                  <a:srgbClr val="7F4E00"/>
                </a:solidFill>
              </a:rPr>
              <a:t>Kickstarter/crowdfunding</a:t>
            </a:r>
          </a:p>
          <a:p>
            <a:pPr marL="550926" indent="-514350">
              <a:buSzPct val="100000"/>
              <a:buFont typeface="Wingdings" panose="05000000000000000000" pitchFamily="2" charset="2"/>
              <a:buChar char="§"/>
            </a:pPr>
            <a:endParaRPr lang="en-SG" sz="3200" dirty="0" smtClean="0">
              <a:solidFill>
                <a:srgbClr val="7F4E00"/>
              </a:solidFill>
            </a:endParaRPr>
          </a:p>
          <a:p>
            <a:pPr marL="550926" indent="-514350">
              <a:buSzPct val="100000"/>
              <a:buFont typeface="Wingdings" panose="05000000000000000000" pitchFamily="2" charset="2"/>
              <a:buChar char="§"/>
            </a:pPr>
            <a:r>
              <a:rPr lang="en-SG" sz="3200" dirty="0" smtClean="0">
                <a:solidFill>
                  <a:srgbClr val="7F4E00"/>
                </a:solidFill>
              </a:rPr>
              <a:t>Official webpage/development blogs/			   fb page</a:t>
            </a:r>
          </a:p>
          <a:p>
            <a:pPr marL="550926" indent="-514350">
              <a:buSzPct val="100000"/>
              <a:buFont typeface="Wingdings" panose="05000000000000000000" pitchFamily="2" charset="2"/>
              <a:buChar char="§"/>
            </a:pPr>
            <a:endParaRPr lang="en-SG" sz="3200" dirty="0">
              <a:solidFill>
                <a:srgbClr val="7F4E00"/>
              </a:solidFill>
            </a:endParaRPr>
          </a:p>
          <a:p>
            <a:pPr marL="550926" indent="-514350">
              <a:buSzPct val="100000"/>
              <a:buFont typeface="Wingdings" panose="05000000000000000000" pitchFamily="2" charset="2"/>
              <a:buChar char="§"/>
            </a:pPr>
            <a:r>
              <a:rPr lang="en-SG" sz="3200" i="1" dirty="0" smtClean="0">
                <a:solidFill>
                  <a:srgbClr val="7F4E00"/>
                </a:solidFill>
              </a:rPr>
              <a:t>Steam Greenlight?</a:t>
            </a:r>
            <a:endParaRPr lang="en-SG" i="1" dirty="0">
              <a:solidFill>
                <a:srgbClr val="7F4E0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6480720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Advertising Strategies</a:t>
            </a:r>
            <a:endParaRPr lang="en-SG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://steamcommunity-a.akamaihd.net/public/images/sharedfiles/ig/sample_logo_dar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4312" y="5422975"/>
            <a:ext cx="1656606" cy="8817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6" name="Picture 8" descr="https://www.ltnow.com/wp-content/uploads/2013/08/social-media-connection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3117" y="1419802"/>
            <a:ext cx="2122482" cy="191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kmbrly.co/wp-content/uploads/2014/12/kickstarter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4524" y="2492896"/>
            <a:ext cx="2448271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b="4500"/>
          <a:stretch/>
        </p:blipFill>
        <p:spPr>
          <a:xfrm rot="21352523">
            <a:off x="7160703" y="1389266"/>
            <a:ext cx="4472996" cy="2402822"/>
          </a:xfrm>
          <a:prstGeom prst="round2DiagRect">
            <a:avLst>
              <a:gd name="adj1" fmla="val 0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b="6047"/>
          <a:stretch/>
        </p:blipFill>
        <p:spPr>
          <a:xfrm rot="606986">
            <a:off x="8316803" y="3321848"/>
            <a:ext cx="3270098" cy="1728193"/>
          </a:xfrm>
          <a:prstGeom prst="round2DiagRect">
            <a:avLst>
              <a:gd name="adj1" fmla="val 0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610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7200800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Monetization Strategies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9456" y="1916832"/>
            <a:ext cx="7704856" cy="4199344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SG" sz="2800" dirty="0">
                <a:solidFill>
                  <a:srgbClr val="7F4E00"/>
                </a:solidFill>
              </a:rPr>
              <a:t>DLC </a:t>
            </a:r>
            <a:r>
              <a:rPr lang="en-SG" sz="2800" dirty="0" smtClean="0">
                <a:solidFill>
                  <a:srgbClr val="7F4E00"/>
                </a:solidFill>
              </a:rPr>
              <a:t>Chapters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2800" dirty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800" dirty="0" smtClean="0">
                <a:solidFill>
                  <a:srgbClr val="7F4E00"/>
                </a:solidFill>
              </a:rPr>
              <a:t>Soundtrack download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2800" dirty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800" dirty="0" smtClean="0">
                <a:solidFill>
                  <a:srgbClr val="7F4E00"/>
                </a:solidFill>
              </a:rPr>
              <a:t>Inclusion of </a:t>
            </a:r>
            <a:r>
              <a:rPr lang="en-SG" sz="2800" dirty="0">
                <a:solidFill>
                  <a:srgbClr val="7F4E00"/>
                </a:solidFill>
              </a:rPr>
              <a:t>advertiser’s product as game </a:t>
            </a:r>
            <a:r>
              <a:rPr lang="en-SG" sz="2800" dirty="0" smtClean="0">
                <a:solidFill>
                  <a:srgbClr val="7F4E00"/>
                </a:solidFill>
              </a:rPr>
              <a:t>object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2800" dirty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800" dirty="0">
                <a:solidFill>
                  <a:srgbClr val="7F4E00"/>
                </a:solidFill>
              </a:rPr>
              <a:t>Sponsor page with </a:t>
            </a:r>
            <a:r>
              <a:rPr lang="en-SG" sz="2800" dirty="0" smtClean="0">
                <a:solidFill>
                  <a:srgbClr val="7F4E00"/>
                </a:solidFill>
              </a:rPr>
              <a:t>links</a:t>
            </a:r>
            <a:endParaRPr lang="en-SG" sz="2800" dirty="0">
              <a:solidFill>
                <a:srgbClr val="7F4E00"/>
              </a:solidFill>
            </a:endParaRPr>
          </a:p>
        </p:txBody>
      </p:sp>
      <p:pic>
        <p:nvPicPr>
          <p:cNvPr id="3076" name="Picture 4" descr="http://www.adweek.com/socialtimes/wp-content/uploads/sites/2/2011/02/SocioPay_logo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33" r="32431" b="38443"/>
          <a:stretch/>
        </p:blipFill>
        <p:spPr bwMode="auto">
          <a:xfrm>
            <a:off x="9480376" y="4149080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https://thenypost.files.wordpress.com/2014/09/money_pil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272" y="1844824"/>
            <a:ext cx="2935814" cy="19579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744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6120680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Retention Strategies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132856"/>
            <a:ext cx="9872871" cy="40386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SG" sz="3600" dirty="0" smtClean="0">
                <a:solidFill>
                  <a:srgbClr val="7F4E00"/>
                </a:solidFill>
              </a:rPr>
              <a:t>Release DLC biannually</a:t>
            </a:r>
            <a:endParaRPr lang="en-SG" sz="3600" dirty="0">
              <a:solidFill>
                <a:srgbClr val="7F4E00"/>
              </a:solidFill>
            </a:endParaRPr>
          </a:p>
        </p:txBody>
      </p:sp>
      <p:pic>
        <p:nvPicPr>
          <p:cNvPr id="4098" name="Picture 2" descr="https://internationalhouseofgeek.files.wordpress.com/2012/04/mona-dlc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888" y="3140968"/>
            <a:ext cx="6624735" cy="331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90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19336" y="620688"/>
            <a:ext cx="6480720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Production Milestones</a:t>
            </a:r>
            <a:endParaRPr lang="en-SG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9850395"/>
              </p:ext>
            </p:extLst>
          </p:nvPr>
        </p:nvGraphicFramePr>
        <p:xfrm>
          <a:off x="983432" y="1916832"/>
          <a:ext cx="10153125" cy="4331978"/>
        </p:xfrm>
        <a:graphic>
          <a:graphicData uri="http://schemas.openxmlformats.org/drawingml/2006/table">
            <a:tbl>
              <a:tblPr/>
              <a:tblGrid>
                <a:gridCol w="1128125"/>
                <a:gridCol w="1128125"/>
                <a:gridCol w="1128125"/>
                <a:gridCol w="1128125"/>
                <a:gridCol w="1128125"/>
                <a:gridCol w="1128125"/>
                <a:gridCol w="1128125"/>
                <a:gridCol w="1128125"/>
                <a:gridCol w="1128125"/>
              </a:tblGrid>
              <a:tr h="84981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1 </a:t>
                      </a:r>
                      <a:endParaRPr lang="en-SG" sz="1400" b="1" dirty="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(21 Apr) </a:t>
                      </a:r>
                      <a:endParaRPr lang="en-SG" sz="1400" b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2 </a:t>
                      </a:r>
                      <a:endParaRPr lang="en-SG" sz="1400" b="1" dirty="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(28 Apr)</a:t>
                      </a:r>
                      <a:endParaRPr lang="en-SG" sz="1400" b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3 </a:t>
                      </a:r>
                      <a:endParaRPr lang="en-SG" sz="1400" b="1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(5 May) </a:t>
                      </a:r>
                      <a:endParaRPr lang="en-SG" sz="1400" b="1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4 </a:t>
                      </a:r>
                      <a:endParaRPr lang="en-SG" sz="1400" b="1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(12 May) </a:t>
                      </a:r>
                      <a:endParaRPr lang="en-SG" sz="1400" b="1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5 </a:t>
                      </a:r>
                      <a:endParaRPr lang="en-SG" sz="1400" b="1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(19 May)</a:t>
                      </a:r>
                      <a:endParaRPr lang="en-SG" sz="1400" b="1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6 </a:t>
                      </a:r>
                      <a:endParaRPr lang="en-SG" sz="1400" b="1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(26 May) </a:t>
                      </a:r>
                      <a:endParaRPr lang="en-SG" sz="1400" b="1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7 </a:t>
                      </a:r>
                      <a:endParaRPr lang="en-SG" sz="1400" b="1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(2 Jun) </a:t>
                      </a:r>
                      <a:endParaRPr lang="en-SG" sz="1400" b="1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8 </a:t>
                      </a:r>
                      <a:endParaRPr lang="en-SG" sz="1400" b="1" dirty="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(9 Jun) </a:t>
                      </a:r>
                      <a:endParaRPr lang="en-SG" sz="1400" b="1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Term </a:t>
                      </a: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break</a:t>
                      </a:r>
                      <a:endParaRPr lang="en-SG" sz="1400" b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9 </a:t>
                      </a:r>
                      <a:endParaRPr lang="en-SG" sz="1400" b="1" dirty="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(16 Jun) </a:t>
                      </a:r>
                      <a:endParaRPr lang="en-SG" sz="1400" b="1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Term </a:t>
                      </a: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break </a:t>
                      </a:r>
                      <a:endParaRPr lang="en-SG" sz="1400" b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95992">
                <a:tc>
                  <a:txBody>
                    <a:bodyPr/>
                    <a:lstStyle/>
                    <a:p>
                      <a:pPr fontAlgn="t"/>
                      <a:r>
                        <a:rPr lang="en-SG" sz="1200" dirty="0"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Game </a:t>
                      </a: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idea, game </a:t>
                      </a: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design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(pitching)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Framework, </a:t>
                      </a: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basic </a:t>
                      </a: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features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Level 1, basic UI,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some </a:t>
                      </a: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game elements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AI, win &amp;</a:t>
                      </a:r>
                      <a:r>
                        <a:rPr lang="en-SG" sz="1200" b="0" i="1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lose </a:t>
                      </a: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condition,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basic gameplay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Adding rest of the levels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Adding rest of the game </a:t>
                      </a: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elements, </a:t>
                      </a: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crafting system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Adding rest of the game </a:t>
                      </a: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elements, </a:t>
                      </a: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crafting system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Mini </a:t>
                      </a: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map,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sounds, music,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menus/screen pages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</a:tr>
              <a:tr h="84981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10 </a:t>
                      </a:r>
                      <a:endParaRPr lang="en-SG" sz="1400" b="1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 Jun)</a:t>
                      </a:r>
                      <a:endParaRPr lang="en-SG" sz="1400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11 </a:t>
                      </a:r>
                      <a:endParaRPr lang="en-SG" sz="1400" b="1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 Jun)</a:t>
                      </a:r>
                      <a:endParaRPr lang="en-SG" sz="1400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12 </a:t>
                      </a:r>
                      <a:endParaRPr lang="en-SG" sz="140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(7 Jul) </a:t>
                      </a:r>
                      <a:endParaRPr lang="en-SG" sz="140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13 </a:t>
                      </a:r>
                      <a:endParaRPr lang="en-SG" sz="1400" b="1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 Jul) </a:t>
                      </a:r>
                      <a:endParaRPr lang="en-SG" sz="1400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14 </a:t>
                      </a:r>
                      <a:endParaRPr lang="en-SG" sz="1400" b="1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 Jul) </a:t>
                      </a:r>
                      <a:endParaRPr lang="en-SG" sz="1400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15 </a:t>
                      </a:r>
                      <a:endParaRPr lang="en-SG" sz="1400" b="1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 Jul) </a:t>
                      </a:r>
                      <a:endParaRPr lang="en-SG" sz="1400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16 </a:t>
                      </a:r>
                      <a:endParaRPr lang="en-SG" sz="140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(4 Aug)</a:t>
                      </a:r>
                      <a:endParaRPr lang="en-SG" sz="140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Week 17 </a:t>
                      </a:r>
                      <a:endParaRPr lang="en-SG" sz="1400" dirty="0"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(11 Aug) </a:t>
                      </a:r>
                      <a:endParaRPr lang="en-SG" sz="1400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200"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6666"/>
                    </a:solidFill>
                  </a:tcPr>
                </a:tc>
              </a:tr>
              <a:tr h="10363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Polishing up levels and UI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Playtest, </a:t>
                      </a:r>
                      <a:endParaRPr lang="en-SG" sz="1200" b="0" i="1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fix </a:t>
                      </a: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bugs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Playtest, </a:t>
                      </a:r>
                      <a:endParaRPr lang="en-SG" sz="1200" b="0" i="1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fix </a:t>
                      </a: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bugs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Balancing game, fix </a:t>
                      </a: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bugs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Balancing game, fix bugs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Final polish and check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Final presentation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Review</a:t>
                      </a:r>
                      <a:endParaRPr lang="en-SG" sz="1200" b="0" i="1" dirty="0">
                        <a:effectLst/>
                        <a:latin typeface="+mn-lt"/>
                      </a:endParaRP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200" dirty="0"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48309" marR="48309" marT="48309" marB="48309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6666"/>
                    </a:solidFill>
                  </a:tcPr>
                </a:tc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4439099" y="205740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550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3552" y="2564904"/>
            <a:ext cx="8077284" cy="1134716"/>
          </a:xfrm>
        </p:spPr>
        <p:txBody>
          <a:bodyPr>
            <a:normAutofit/>
          </a:bodyPr>
          <a:lstStyle/>
          <a:p>
            <a:pPr algn="ctr"/>
            <a:r>
              <a:rPr lang="en-SG" dirty="0" smtClean="0">
                <a:latin typeface="Eras Light ITC" panose="020B0402030504020804" pitchFamily="34" charset="0"/>
              </a:rPr>
              <a:t>Q</a:t>
            </a:r>
            <a:r>
              <a:rPr lang="en-SG" i="1" dirty="0" smtClean="0">
                <a:latin typeface="Eras Light ITC" panose="020B0402030504020804" pitchFamily="34" charset="0"/>
              </a:rPr>
              <a:t>&amp;</a:t>
            </a:r>
            <a:r>
              <a:rPr lang="en-SG" sz="4400" i="1" dirty="0" smtClean="0">
                <a:latin typeface="Eras Light ITC" panose="020B0402030504020804" pitchFamily="34" charset="0"/>
              </a:rPr>
              <a:t> </a:t>
            </a:r>
            <a:r>
              <a:rPr lang="en-SG" dirty="0" smtClean="0">
                <a:latin typeface="Eras Light ITC" panose="020B0402030504020804" pitchFamily="34" charset="0"/>
              </a:rPr>
              <a:t>A</a:t>
            </a:r>
            <a:endParaRPr lang="en-SG" dirty="0"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826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336" y="620688"/>
            <a:ext cx="3672408" cy="913224"/>
          </a:xfr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SG" dirty="0" smtClean="0">
                <a:solidFill>
                  <a:schemeClr val="bg1"/>
                </a:solidFill>
              </a:rPr>
              <a:t>    The Team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SG" sz="3200" b="1" dirty="0" smtClean="0">
                <a:solidFill>
                  <a:srgbClr val="7F4E00"/>
                </a:solidFill>
              </a:rPr>
              <a:t>Leader</a:t>
            </a:r>
          </a:p>
          <a:p>
            <a:pPr marL="45720" indent="0">
              <a:buNone/>
            </a:pPr>
            <a:r>
              <a:rPr lang="en-SG" sz="2800" dirty="0" err="1" smtClean="0">
                <a:solidFill>
                  <a:srgbClr val="7F4E00"/>
                </a:solidFill>
              </a:rPr>
              <a:t>Kee</a:t>
            </a:r>
            <a:r>
              <a:rPr lang="en-SG" sz="2800" dirty="0" smtClean="0">
                <a:solidFill>
                  <a:srgbClr val="7F4E00"/>
                </a:solidFill>
              </a:rPr>
              <a:t> Yang</a:t>
            </a:r>
          </a:p>
          <a:p>
            <a:pPr marL="45720" indent="0">
              <a:buNone/>
            </a:pPr>
            <a:endParaRPr lang="en-SG" sz="2800" dirty="0" smtClean="0">
              <a:solidFill>
                <a:srgbClr val="7F4E00"/>
              </a:solidFill>
            </a:endParaRPr>
          </a:p>
          <a:p>
            <a:pPr marL="45720" indent="0">
              <a:buNone/>
            </a:pPr>
            <a:r>
              <a:rPr lang="en-SG" sz="3200" b="1" dirty="0" smtClean="0">
                <a:solidFill>
                  <a:srgbClr val="7F4E00"/>
                </a:solidFill>
              </a:rPr>
              <a:t>Programmers</a:t>
            </a:r>
          </a:p>
          <a:p>
            <a:pPr marL="45720" indent="0">
              <a:buNone/>
            </a:pPr>
            <a:r>
              <a:rPr lang="en-SG" sz="2800" dirty="0" smtClean="0">
                <a:solidFill>
                  <a:srgbClr val="7F4E00"/>
                </a:solidFill>
              </a:rPr>
              <a:t>Darren</a:t>
            </a:r>
          </a:p>
          <a:p>
            <a:pPr marL="45720" indent="0">
              <a:buNone/>
            </a:pPr>
            <a:r>
              <a:rPr lang="en-SG" sz="2800" dirty="0" err="1" smtClean="0">
                <a:solidFill>
                  <a:srgbClr val="7F4E00"/>
                </a:solidFill>
              </a:rPr>
              <a:t>Hazim</a:t>
            </a:r>
            <a:endParaRPr lang="en-SG" sz="2800" dirty="0">
              <a:solidFill>
                <a:srgbClr val="7F4E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7955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696" y="116632"/>
            <a:ext cx="12519948" cy="662702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0"/>
            <a:ext cx="10209584" cy="40386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SG" sz="3200" dirty="0" smtClean="0">
                <a:solidFill>
                  <a:schemeClr val="bg1"/>
                </a:solidFill>
              </a:rPr>
              <a:t>Life isn’t easy for Eddy - an ant-sized human - as he has to </a:t>
            </a:r>
          </a:p>
          <a:p>
            <a:pPr marL="45720" indent="0">
              <a:buNone/>
            </a:pPr>
            <a:r>
              <a:rPr lang="en-SG" sz="3200" dirty="0" smtClean="0">
                <a:solidFill>
                  <a:schemeClr val="bg1"/>
                </a:solidFill>
              </a:rPr>
              <a:t>live in a big world, hiding from ordinary humans, yet living </a:t>
            </a:r>
          </a:p>
          <a:p>
            <a:pPr marL="45720" indent="0">
              <a:buNone/>
            </a:pPr>
            <a:r>
              <a:rPr lang="en-SG" sz="3200" dirty="0" smtClean="0">
                <a:solidFill>
                  <a:schemeClr val="bg1"/>
                </a:solidFill>
              </a:rPr>
              <a:t>amongst them. 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19336" y="620688"/>
            <a:ext cx="3672408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The Intro</a:t>
            </a: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670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" y="116632"/>
            <a:ext cx="12198194" cy="659464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0"/>
            <a:ext cx="10209584" cy="40386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SG" sz="3200" dirty="0" smtClean="0">
                <a:solidFill>
                  <a:schemeClr val="bg1"/>
                </a:solidFill>
              </a:rPr>
              <a:t>You play as Eddy, living out his everyday life, scavenging </a:t>
            </a:r>
          </a:p>
          <a:p>
            <a:pPr marL="45720" indent="0">
              <a:buNone/>
            </a:pPr>
            <a:r>
              <a:rPr lang="en-SG" sz="3200" dirty="0" smtClean="0">
                <a:solidFill>
                  <a:schemeClr val="bg1"/>
                </a:solidFill>
              </a:rPr>
              <a:t>for food </a:t>
            </a:r>
            <a:r>
              <a:rPr lang="en-SG" sz="3200" dirty="0">
                <a:solidFill>
                  <a:schemeClr val="bg1"/>
                </a:solidFill>
              </a:rPr>
              <a:t>in an ordinary household</a:t>
            </a:r>
            <a:r>
              <a:rPr lang="en-SG" sz="3200" dirty="0" smtClean="0">
                <a:solidFill>
                  <a:schemeClr val="bg1"/>
                </a:solidFill>
              </a:rPr>
              <a:t>, </a:t>
            </a:r>
            <a:r>
              <a:rPr lang="en-SG" sz="3200" dirty="0">
                <a:solidFill>
                  <a:schemeClr val="bg1"/>
                </a:solidFill>
              </a:rPr>
              <a:t>all the </a:t>
            </a:r>
            <a:r>
              <a:rPr lang="en-SG" sz="3200" dirty="0" smtClean="0">
                <a:solidFill>
                  <a:schemeClr val="bg1"/>
                </a:solidFill>
              </a:rPr>
              <a:t>while avoiding </a:t>
            </a:r>
          </a:p>
          <a:p>
            <a:pPr marL="45720" indent="0">
              <a:buNone/>
            </a:pPr>
            <a:r>
              <a:rPr lang="en-SG" sz="3200" dirty="0" smtClean="0">
                <a:solidFill>
                  <a:schemeClr val="bg1"/>
                </a:solidFill>
              </a:rPr>
              <a:t>humans and other threats.</a:t>
            </a:r>
          </a:p>
          <a:p>
            <a:pPr marL="45720" indent="0">
              <a:buNone/>
            </a:pPr>
            <a:endParaRPr lang="en-SG" sz="3200" dirty="0">
              <a:solidFill>
                <a:schemeClr val="bg1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19336" y="620688"/>
            <a:ext cx="3672408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The Intro</a:t>
            </a: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27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" indent="0">
              <a:buNone/>
            </a:pPr>
            <a:r>
              <a:rPr lang="en-SG" sz="3600" b="1" dirty="0" smtClean="0">
                <a:solidFill>
                  <a:srgbClr val="7F4E00"/>
                </a:solidFill>
              </a:rPr>
              <a:t>Genre</a:t>
            </a:r>
            <a:endParaRPr lang="en-SG" sz="3600" dirty="0" smtClean="0">
              <a:solidFill>
                <a:srgbClr val="7F4E00"/>
              </a:solidFill>
            </a:endParaRPr>
          </a:p>
          <a:p>
            <a:pPr marL="45720" indent="0">
              <a:buNone/>
            </a:pPr>
            <a:r>
              <a:rPr lang="en-SG" sz="3600" i="1" dirty="0" smtClean="0">
                <a:solidFill>
                  <a:srgbClr val="7F4E00"/>
                </a:solidFill>
              </a:rPr>
              <a:t>First Person RPG, </a:t>
            </a:r>
            <a:r>
              <a:rPr lang="en-SG" sz="3600" i="1" dirty="0">
                <a:solidFill>
                  <a:srgbClr val="7F4E00"/>
                </a:solidFill>
              </a:rPr>
              <a:t>Puzzle, </a:t>
            </a:r>
            <a:r>
              <a:rPr lang="en-SG" sz="3600" i="1" dirty="0" smtClean="0">
                <a:solidFill>
                  <a:srgbClr val="7F4E00"/>
                </a:solidFill>
              </a:rPr>
              <a:t>Stealth</a:t>
            </a:r>
            <a:endParaRPr lang="en-SG" sz="3600" b="1" i="1" dirty="0" smtClean="0">
              <a:solidFill>
                <a:srgbClr val="7F4E00"/>
              </a:solidFill>
            </a:endParaRPr>
          </a:p>
          <a:p>
            <a:pPr marL="45720" indent="0">
              <a:buNone/>
            </a:pPr>
            <a:endParaRPr lang="en-SG" sz="2400" b="1" dirty="0" smtClean="0">
              <a:solidFill>
                <a:srgbClr val="7F4E00"/>
              </a:solidFill>
            </a:endParaRPr>
          </a:p>
          <a:p>
            <a:pPr marL="45720" indent="0">
              <a:buNone/>
            </a:pPr>
            <a:r>
              <a:rPr lang="en-SG" sz="3600" b="1" dirty="0" smtClean="0">
                <a:solidFill>
                  <a:srgbClr val="7F4E00"/>
                </a:solidFill>
              </a:rPr>
              <a:t>Target platform</a:t>
            </a:r>
          </a:p>
          <a:p>
            <a:pPr marL="45720" indent="0">
              <a:buNone/>
            </a:pPr>
            <a:r>
              <a:rPr lang="en-SG" sz="3600" i="1" dirty="0" smtClean="0">
                <a:solidFill>
                  <a:srgbClr val="7F4E00"/>
                </a:solidFill>
              </a:rPr>
              <a:t>Microsoft Windows</a:t>
            </a:r>
          </a:p>
          <a:p>
            <a:pPr marL="36576" indent="0">
              <a:buNone/>
            </a:pPr>
            <a:endParaRPr lang="en-SG" sz="3600" dirty="0" smtClean="0">
              <a:solidFill>
                <a:srgbClr val="7F4E00"/>
              </a:solidFill>
            </a:endParaRPr>
          </a:p>
          <a:p>
            <a:pPr marL="45720" indent="0">
              <a:buNone/>
            </a:pPr>
            <a:r>
              <a:rPr lang="en-SG" sz="3600" b="1" dirty="0" smtClean="0">
                <a:solidFill>
                  <a:srgbClr val="7F4E00"/>
                </a:solidFill>
              </a:rPr>
              <a:t>Distribution platform</a:t>
            </a:r>
          </a:p>
          <a:p>
            <a:pPr marL="45720" indent="0">
              <a:buNone/>
            </a:pPr>
            <a:r>
              <a:rPr lang="en-SG" sz="3600" i="1" dirty="0" smtClean="0">
                <a:solidFill>
                  <a:srgbClr val="7F4E00"/>
                </a:solidFill>
              </a:rPr>
              <a:t>Steam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19336" y="620688"/>
            <a:ext cx="3672408" cy="913224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The Game</a:t>
            </a:r>
            <a:endParaRPr lang="en-SG" dirty="0">
              <a:solidFill>
                <a:schemeClr val="bg1"/>
              </a:solidFill>
            </a:endParaRPr>
          </a:p>
        </p:txBody>
      </p:sp>
      <p:pic>
        <p:nvPicPr>
          <p:cNvPr id="1030" name="Picture 6" descr="Windows logo and wordmark - 2012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324" y="3645024"/>
            <a:ext cx="3619911" cy="79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://cdn9.trueactivist.com/wp-content/uploads/2011/11/steam-logo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38" r="20340"/>
          <a:stretch/>
        </p:blipFill>
        <p:spPr bwMode="auto">
          <a:xfrm>
            <a:off x="9067855" y="4716818"/>
            <a:ext cx="1378799" cy="1376478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2938466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6632"/>
            <a:ext cx="12192001" cy="6624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132856"/>
            <a:ext cx="9872871" cy="40386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SG" sz="3200" dirty="0" smtClean="0">
                <a:solidFill>
                  <a:schemeClr val="bg1"/>
                </a:solidFill>
              </a:rPr>
              <a:t>Follow through objectives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3200" dirty="0" smtClean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3200" dirty="0" smtClean="0">
                <a:solidFill>
                  <a:schemeClr val="bg1"/>
                </a:solidFill>
              </a:rPr>
              <a:t>Open-world approach</a:t>
            </a:r>
          </a:p>
          <a:p>
            <a:pPr>
              <a:buFont typeface="Wingdings" panose="05000000000000000000" pitchFamily="2" charset="2"/>
              <a:buChar char="§"/>
            </a:pPr>
            <a:endParaRPr lang="en-SG" sz="3200" dirty="0" smtClean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3200" dirty="0" smtClean="0">
                <a:solidFill>
                  <a:schemeClr val="bg1"/>
                </a:solidFill>
              </a:rPr>
              <a:t>Suitable for all ages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3672408" cy="913224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The Game</a:t>
            </a: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09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1584" y="2708920"/>
            <a:ext cx="5215056" cy="30543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5400" y="2564904"/>
            <a:ext cx="5760640" cy="40386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rgbClr val="7F4E00"/>
                </a:solidFill>
              </a:rPr>
              <a:t>Players </a:t>
            </a:r>
            <a:r>
              <a:rPr lang="en-SG" sz="2400" dirty="0">
                <a:solidFill>
                  <a:srgbClr val="7F4E00"/>
                </a:solidFill>
              </a:rPr>
              <a:t>are given </a:t>
            </a:r>
            <a:r>
              <a:rPr lang="en-SG" sz="2400" dirty="0" smtClean="0">
                <a:solidFill>
                  <a:srgbClr val="7F4E00"/>
                </a:solidFill>
              </a:rPr>
              <a:t>objectives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SG" sz="100" dirty="0" smtClean="0">
              <a:solidFill>
                <a:srgbClr val="7F4E00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SG" dirty="0" smtClean="0">
                <a:solidFill>
                  <a:srgbClr val="7F4E00"/>
                </a:solidFill>
              </a:rPr>
              <a:t>helps </a:t>
            </a:r>
            <a:r>
              <a:rPr lang="en-SG" dirty="0">
                <a:solidFill>
                  <a:srgbClr val="7F4E00"/>
                </a:solidFill>
              </a:rPr>
              <a:t>them reach their </a:t>
            </a:r>
            <a:r>
              <a:rPr lang="en-SG" dirty="0" smtClean="0">
                <a:solidFill>
                  <a:srgbClr val="7F4E00"/>
                </a:solidFill>
              </a:rPr>
              <a:t>goal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SG" sz="100" dirty="0" smtClean="0">
              <a:solidFill>
                <a:srgbClr val="7F4E00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SG" dirty="0" smtClean="0">
                <a:solidFill>
                  <a:srgbClr val="7F4E00"/>
                </a:solidFill>
              </a:rPr>
              <a:t>up to </a:t>
            </a:r>
            <a:r>
              <a:rPr lang="en-SG" dirty="0">
                <a:solidFill>
                  <a:srgbClr val="7F4E00"/>
                </a:solidFill>
              </a:rPr>
              <a:t>players on how they want to clear an </a:t>
            </a:r>
            <a:r>
              <a:rPr lang="en-SG" dirty="0" smtClean="0">
                <a:solidFill>
                  <a:srgbClr val="7F4E00"/>
                </a:solidFill>
              </a:rPr>
              <a:t>objective</a:t>
            </a:r>
          </a:p>
          <a:p>
            <a:pPr marL="274320" lvl="1" indent="0">
              <a:buNone/>
            </a:pPr>
            <a:endParaRPr lang="en-SG" sz="1400" dirty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rgbClr val="7F4E00"/>
                </a:solidFill>
              </a:rPr>
              <a:t>Craft and utilize </a:t>
            </a:r>
            <a:r>
              <a:rPr lang="en-SG" sz="2400" dirty="0">
                <a:solidFill>
                  <a:srgbClr val="7F4E00"/>
                </a:solidFill>
              </a:rPr>
              <a:t>objects found along the way </a:t>
            </a:r>
            <a:endParaRPr lang="en-SG" sz="2400" dirty="0" smtClean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SG" sz="1400" dirty="0" smtClean="0">
              <a:solidFill>
                <a:srgbClr val="7F4E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rgbClr val="7F4E00"/>
                </a:solidFill>
              </a:rPr>
              <a:t>Overcome </a:t>
            </a:r>
            <a:r>
              <a:rPr lang="en-SG" sz="2400" dirty="0">
                <a:solidFill>
                  <a:srgbClr val="7F4E00"/>
                </a:solidFill>
              </a:rPr>
              <a:t>obstacles to reach </a:t>
            </a:r>
            <a:r>
              <a:rPr lang="en-SG" sz="2400" dirty="0" smtClean="0">
                <a:solidFill>
                  <a:srgbClr val="7F4E00"/>
                </a:solidFill>
              </a:rPr>
              <a:t>the goal</a:t>
            </a:r>
            <a:endParaRPr lang="en-SG" sz="2400" dirty="0">
              <a:solidFill>
                <a:srgbClr val="7F4E0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4752528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Game Concept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95400" y="1867704"/>
            <a:ext cx="8629344" cy="1080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SG" sz="2400" dirty="0" smtClean="0">
                <a:solidFill>
                  <a:srgbClr val="7F4E00"/>
                </a:solidFill>
              </a:rPr>
              <a:t>Navigate around the house as a tiny human</a:t>
            </a:r>
            <a:endParaRPr lang="en-SG" sz="2400" dirty="0">
              <a:solidFill>
                <a:srgbClr val="7F4E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472264" y="5877272"/>
            <a:ext cx="3384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i="1" dirty="0">
                <a:solidFill>
                  <a:srgbClr val="44546A"/>
                </a:solidFill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Inspired by the </a:t>
            </a:r>
            <a:r>
              <a:rPr lang="en-SG" sz="1400" i="1" dirty="0" smtClean="0">
                <a:solidFill>
                  <a:srgbClr val="44546A"/>
                </a:solidFill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film</a:t>
            </a:r>
            <a:r>
              <a:rPr lang="en-SG" sz="1400" i="1" dirty="0">
                <a:solidFill>
                  <a:srgbClr val="44546A"/>
                </a:solidFill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, “The Borrower </a:t>
            </a:r>
            <a:r>
              <a:rPr lang="en-SG" sz="1400" i="1" dirty="0" err="1">
                <a:solidFill>
                  <a:srgbClr val="44546A"/>
                </a:solidFill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Arrietty</a:t>
            </a:r>
            <a:r>
              <a:rPr lang="en-SG" sz="1400" i="1" dirty="0" smtClean="0">
                <a:solidFill>
                  <a:srgbClr val="44546A"/>
                </a:solidFill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”</a:t>
            </a:r>
            <a:endParaRPr lang="en-SG" sz="1400" i="1" dirty="0">
              <a:solidFill>
                <a:srgbClr val="44546A"/>
              </a:solidFill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384" y="2057400"/>
            <a:ext cx="6264696" cy="417991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SG" sz="2800" dirty="0" smtClean="0">
                <a:solidFill>
                  <a:srgbClr val="7F4E00"/>
                </a:solidFill>
              </a:rPr>
              <a:t>Game Scenario Example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SG" sz="600" b="1" u="sng" dirty="0" smtClean="0">
              <a:solidFill>
                <a:srgbClr val="7F4E00"/>
              </a:solidFill>
            </a:endParaRPr>
          </a:p>
          <a:p>
            <a:pPr marL="274320" lvl="1" indent="0">
              <a:buNone/>
            </a:pPr>
            <a:r>
              <a:rPr lang="en-SG" sz="2300" b="1" dirty="0" smtClean="0">
                <a:solidFill>
                  <a:srgbClr val="7F4E00"/>
                </a:solidFill>
              </a:rPr>
              <a:t>Goal</a:t>
            </a:r>
            <a:endParaRPr lang="en-SG" sz="2300" b="1" dirty="0">
              <a:solidFill>
                <a:srgbClr val="7F4E00"/>
              </a:solidFill>
            </a:endParaRPr>
          </a:p>
          <a:p>
            <a:pPr marL="548640" lvl="2" indent="0">
              <a:buNone/>
            </a:pPr>
            <a:r>
              <a:rPr lang="en-SG" sz="2300" i="1" dirty="0" smtClean="0">
                <a:solidFill>
                  <a:srgbClr val="7F4E00"/>
                </a:solidFill>
              </a:rPr>
              <a:t>Reach the cupboard which is across the room</a:t>
            </a:r>
          </a:p>
          <a:p>
            <a:pPr marL="548640" lvl="2" indent="0">
              <a:buNone/>
            </a:pPr>
            <a:endParaRPr lang="en-SG" sz="2200" i="1" dirty="0" smtClean="0">
              <a:solidFill>
                <a:srgbClr val="7F4E00"/>
              </a:solidFill>
            </a:endParaRPr>
          </a:p>
          <a:p>
            <a:pPr marL="274320" lvl="1" indent="0">
              <a:buNone/>
            </a:pPr>
            <a:r>
              <a:rPr lang="en-SG" sz="2300" b="1" dirty="0" smtClean="0">
                <a:solidFill>
                  <a:srgbClr val="7F4E00"/>
                </a:solidFill>
              </a:rPr>
              <a:t>Objectives</a:t>
            </a:r>
          </a:p>
          <a:p>
            <a:pPr lvl="2"/>
            <a:endParaRPr lang="en-SG" sz="100" b="1" dirty="0" smtClean="0">
              <a:solidFill>
                <a:srgbClr val="7F4E00"/>
              </a:solidFill>
            </a:endParaRPr>
          </a:p>
          <a:p>
            <a:pPr marL="548640" lvl="2" indent="0">
              <a:buNone/>
            </a:pPr>
            <a:r>
              <a:rPr lang="en-SG" sz="2200" i="1" dirty="0" smtClean="0">
                <a:solidFill>
                  <a:srgbClr val="7F4E00"/>
                </a:solidFill>
              </a:rPr>
              <a:t>1) Distract </a:t>
            </a:r>
            <a:r>
              <a:rPr lang="en-SG" sz="2200" i="1" dirty="0">
                <a:solidFill>
                  <a:srgbClr val="7F4E00"/>
                </a:solidFill>
              </a:rPr>
              <a:t>the sleeping cat who’s in your </a:t>
            </a:r>
            <a:r>
              <a:rPr lang="en-SG" sz="2200" i="1" dirty="0" smtClean="0">
                <a:solidFill>
                  <a:srgbClr val="7F4E00"/>
                </a:solidFill>
              </a:rPr>
              <a:t>way</a:t>
            </a:r>
          </a:p>
          <a:p>
            <a:pPr marL="548640" lvl="2" indent="0">
              <a:buNone/>
            </a:pPr>
            <a:r>
              <a:rPr lang="en-SG" sz="2200" i="1" dirty="0" smtClean="0">
                <a:solidFill>
                  <a:srgbClr val="7F4E00"/>
                </a:solidFill>
              </a:rPr>
              <a:t>2) Find your </a:t>
            </a:r>
            <a:r>
              <a:rPr lang="en-SG" sz="2200" i="1" dirty="0">
                <a:solidFill>
                  <a:srgbClr val="7F4E00"/>
                </a:solidFill>
              </a:rPr>
              <a:t>way to the </a:t>
            </a:r>
            <a:r>
              <a:rPr lang="en-SG" sz="2200" i="1" dirty="0" smtClean="0">
                <a:solidFill>
                  <a:srgbClr val="7F4E00"/>
                </a:solidFill>
              </a:rPr>
              <a:t>top</a:t>
            </a:r>
          </a:p>
          <a:p>
            <a:pPr marL="274320" lvl="1" indent="0">
              <a:buNone/>
            </a:pPr>
            <a:r>
              <a:rPr lang="en-SG" sz="2800" dirty="0">
                <a:solidFill>
                  <a:srgbClr val="7F4E00"/>
                </a:solidFill>
              </a:rPr>
              <a:t>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3888432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Game Logic</a:t>
            </a:r>
            <a:endParaRPr lang="en-SG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048" y="2492896"/>
            <a:ext cx="4777202" cy="2687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4830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"/>
            <a:ext cx="12192000" cy="65913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5400" y="2057400"/>
            <a:ext cx="9721080" cy="417991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SG" sz="2800" dirty="0" smtClean="0">
                <a:solidFill>
                  <a:schemeClr val="bg1"/>
                </a:solidFill>
              </a:rPr>
              <a:t>Making </a:t>
            </a:r>
            <a:r>
              <a:rPr lang="en-SG" sz="2800" dirty="0">
                <a:solidFill>
                  <a:schemeClr val="bg1"/>
                </a:solidFill>
              </a:rPr>
              <a:t>loud noises </a:t>
            </a:r>
            <a:r>
              <a:rPr lang="en-SG" sz="2800" dirty="0" smtClean="0">
                <a:solidFill>
                  <a:schemeClr val="bg1"/>
                </a:solidFill>
              </a:rPr>
              <a:t>or getting spotted will alarm humans/pets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SG" sz="600" dirty="0">
              <a:solidFill>
                <a:schemeClr val="bg1"/>
              </a:solidFill>
            </a:endParaRPr>
          </a:p>
          <a:p>
            <a:pPr lvl="1"/>
            <a:r>
              <a:rPr lang="en-SG" sz="2600" dirty="0">
                <a:solidFill>
                  <a:schemeClr val="bg1"/>
                </a:solidFill>
              </a:rPr>
              <a:t>players </a:t>
            </a:r>
            <a:r>
              <a:rPr lang="en-SG" sz="2600" dirty="0" smtClean="0">
                <a:solidFill>
                  <a:schemeClr val="bg1"/>
                </a:solidFill>
              </a:rPr>
              <a:t>may get attacked and killed</a:t>
            </a:r>
          </a:p>
          <a:p>
            <a:pPr lvl="1"/>
            <a:endParaRPr lang="en-SG" sz="26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SG" sz="2800" dirty="0">
                <a:solidFill>
                  <a:schemeClr val="bg1"/>
                </a:solidFill>
              </a:rPr>
              <a:t>Falling from a great height </a:t>
            </a:r>
            <a:r>
              <a:rPr lang="en-SG" sz="2800" dirty="0" smtClean="0">
                <a:solidFill>
                  <a:schemeClr val="bg1"/>
                </a:solidFill>
              </a:rPr>
              <a:t>would also kill </a:t>
            </a:r>
            <a:r>
              <a:rPr lang="en-SG" sz="2800" dirty="0">
                <a:solidFill>
                  <a:schemeClr val="bg1"/>
                </a:solidFill>
              </a:rPr>
              <a:t>you		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9336" y="620688"/>
            <a:ext cx="3888432" cy="9132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>
                <a:solidFill>
                  <a:schemeClr val="bg1"/>
                </a:solidFill>
              </a:rPr>
              <a:t>    Game Logic</a:t>
            </a: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11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796</TotalTime>
  <Words>579</Words>
  <Application>Microsoft Office PowerPoint</Application>
  <PresentationFormat>Widescreen</PresentationFormat>
  <Paragraphs>185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MS Mincho</vt:lpstr>
      <vt:lpstr>Arial</vt:lpstr>
      <vt:lpstr>Calibri</vt:lpstr>
      <vt:lpstr>Candara</vt:lpstr>
      <vt:lpstr>Corbel</vt:lpstr>
      <vt:lpstr>Eras Light ITC</vt:lpstr>
      <vt:lpstr>Times New Roman</vt:lpstr>
      <vt:lpstr>Wingdings</vt:lpstr>
      <vt:lpstr>Basis</vt:lpstr>
      <vt:lpstr>LITTLE BIG WORLD</vt:lpstr>
      <vt:lpstr>    The Team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Q&amp; 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Little big planet pang Kee yang Darren low Hazim</dc:title>
  <dc:creator>Darren Low</dc:creator>
  <cp:lastModifiedBy>Kee Yang Pang</cp:lastModifiedBy>
  <cp:revision>298</cp:revision>
  <dcterms:created xsi:type="dcterms:W3CDTF">2015-04-29T08:56:27Z</dcterms:created>
  <dcterms:modified xsi:type="dcterms:W3CDTF">2015-05-02T08:03:05Z</dcterms:modified>
</cp:coreProperties>
</file>

<file path=docProps/thumbnail.jpeg>
</file>